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70" r:id="rId5"/>
    <p:sldId id="283" r:id="rId6"/>
    <p:sldId id="272" r:id="rId7"/>
    <p:sldId id="273" r:id="rId8"/>
    <p:sldId id="274" r:id="rId9"/>
    <p:sldId id="282" r:id="rId10"/>
    <p:sldId id="263" r:id="rId11"/>
    <p:sldId id="259" r:id="rId12"/>
    <p:sldId id="260" r:id="rId13"/>
    <p:sldId id="262" r:id="rId14"/>
    <p:sldId id="268" r:id="rId15"/>
    <p:sldId id="266" r:id="rId16"/>
    <p:sldId id="264" r:id="rId17"/>
    <p:sldId id="269" r:id="rId18"/>
    <p:sldId id="275" r:id="rId19"/>
    <p:sldId id="267" r:id="rId20"/>
    <p:sldId id="276" r:id="rId21"/>
    <p:sldId id="26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8CF"/>
    <a:srgbClr val="000000"/>
    <a:srgbClr val="DC8CF1"/>
    <a:srgbClr val="FDFEE0"/>
    <a:srgbClr val="DFF0DB"/>
    <a:srgbClr val="CFFEF2"/>
    <a:srgbClr val="C39AB2"/>
    <a:srgbClr val="98F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613"/>
  </p:normalViewPr>
  <p:slideViewPr>
    <p:cSldViewPr snapToGrid="0" snapToObjects="1">
      <p:cViewPr>
        <p:scale>
          <a:sx n="75" d="100"/>
          <a:sy n="75" d="100"/>
        </p:scale>
        <p:origin x="-5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62F7B-C808-3547-8435-B502ADAAB593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98A6E-66B3-6C45-BDE0-D1A6A624036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2606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98A6E-66B3-6C45-BDE0-D1A6A6240362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9632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00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872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697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975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2805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7541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3005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98612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7083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960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7315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0798-5761-734B-9AA1-7DF34A29721C}" type="datetimeFigureOut">
              <a:rPr kumimoji="1" lang="zh-CN" altLang="en-US" smtClean="0"/>
              <a:pPr/>
              <a:t>2016/5/26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611B9-D86D-BE4A-887D-B60377F2D5F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191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F0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18431" cy="6858000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7" name="文本框 6"/>
          <p:cNvSpPr txBox="1"/>
          <p:nvPr/>
        </p:nvSpPr>
        <p:spPr>
          <a:xfrm>
            <a:off x="10575537" y="1828800"/>
            <a:ext cx="800219" cy="55483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chemeClr val="accent6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戴维斯的第一天</a:t>
            </a:r>
            <a:endParaRPr kumimoji="1" lang="zh-CN" altLang="en-US" sz="4000" b="1" dirty="0">
              <a:solidFill>
                <a:schemeClr val="accent6">
                  <a:lumMod val="5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73040" y="274320"/>
            <a:ext cx="4445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2015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年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9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月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2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日抵达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Davis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小镇，熟悉校园及周边环境与课程安排后，从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9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月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7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日起至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12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月</a:t>
            </a:r>
            <a:r>
              <a:rPr lang="en-US" altLang="zh-CN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8</a:t>
            </a:r>
            <a:r>
              <a:rPr lang="zh-CN" alt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日项目结束，开启了三个月的全英文美国法律的学习。</a:t>
            </a:r>
            <a:endParaRPr lang="zh-CN" alt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39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2495"/>
            <a:ext cx="12192000" cy="7866200"/>
          </a:xfrm>
        </p:spPr>
      </p:pic>
      <p:sp>
        <p:nvSpPr>
          <p:cNvPr id="9" name="文本框 8"/>
          <p:cNvSpPr txBox="1"/>
          <p:nvPr/>
        </p:nvSpPr>
        <p:spPr>
          <a:xfrm>
            <a:off x="810904" y="489686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>
                <a:latin typeface="Heiti TC Light" charset="-120"/>
                <a:ea typeface="Heiti TC Light" charset="-120"/>
                <a:cs typeface="Heiti TC Light" charset="-120"/>
              </a:rPr>
              <a:t>但同学们坚持踏实认真地预习听讲</a:t>
            </a:r>
            <a:endParaRPr kumimoji="1" lang="zh-CN" altLang="en-US" sz="3600" b="1" dirty="0">
              <a:latin typeface="Heiti TC Light" charset="-120"/>
              <a:ea typeface="Heiti TC Light" charset="-120"/>
              <a:cs typeface="Heiti TC Light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14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595"/>
            <a:ext cx="12192000" cy="7544184"/>
          </a:xfrm>
        </p:spPr>
      </p:pic>
      <p:sp>
        <p:nvSpPr>
          <p:cNvPr id="6" name="文本框 5"/>
          <p:cNvSpPr txBox="1"/>
          <p:nvPr/>
        </p:nvSpPr>
        <p:spPr>
          <a:xfrm>
            <a:off x="810904" y="489686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>
                <a:latin typeface="Heiti TC Light" charset="-120"/>
                <a:ea typeface="Heiti TC Light" charset="-120"/>
                <a:cs typeface="Heiti TC Light" charset="-120"/>
              </a:rPr>
              <a:t>每</a:t>
            </a:r>
            <a:r>
              <a:rPr kumimoji="1" lang="zh-CN" altLang="en-US" sz="3600" b="1" dirty="0" smtClean="0">
                <a:latin typeface="Heiti TC Light" charset="-120"/>
                <a:ea typeface="Heiti TC Light" charset="-120"/>
                <a:cs typeface="Heiti TC Light" charset="-120"/>
              </a:rPr>
              <a:t>一份资</a:t>
            </a:r>
            <a:r>
              <a:rPr kumimoji="1" lang="zh-CN" altLang="en-US" sz="3600" b="1" dirty="0">
                <a:latin typeface="Heiti TC Light" charset="-120"/>
                <a:ea typeface="Heiti TC Light" charset="-120"/>
                <a:cs typeface="Heiti TC Light" charset="-120"/>
              </a:rPr>
              <a:t>料都认真翻阅</a:t>
            </a:r>
          </a:p>
        </p:txBody>
      </p:sp>
    </p:spTree>
    <p:extLst>
      <p:ext uri="{BB962C8B-B14F-4D97-AF65-F5344CB8AC3E}">
        <p14:creationId xmlns="" xmlns:p14="http://schemas.microsoft.com/office/powerpoint/2010/main" val="13554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6884"/>
            <a:ext cx="6230318" cy="4680489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319" y="1426884"/>
            <a:ext cx="5961681" cy="468048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6725" y="443131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>
                <a:solidFill>
                  <a:schemeClr val="bg1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坚持下来，收获巨大</a:t>
            </a:r>
            <a:endParaRPr kumimoji="1" lang="zh-CN" altLang="en-US" sz="3600" b="1" dirty="0">
              <a:solidFill>
                <a:schemeClr val="bg1">
                  <a:lumMod val="5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25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068" y="324771"/>
            <a:ext cx="10485895" cy="1325563"/>
          </a:xfrm>
        </p:spPr>
        <p:txBody>
          <a:bodyPr>
            <a:normAutofit/>
          </a:bodyPr>
          <a:lstStyle/>
          <a:p>
            <a:r>
              <a:rPr kumimoji="1" lang="zh-CN" altLang="en-US" sz="32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融入社会：旁听萨克拉门托地区法院庭审，参观议会厅</a:t>
            </a:r>
            <a:endParaRPr kumimoji="1" lang="zh-CN" altLang="en-US" sz="3200" b="1" dirty="0">
              <a:solidFill>
                <a:schemeClr val="accent2">
                  <a:lumMod val="5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1504"/>
            <a:ext cx="6155140" cy="4302620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958" y="1801504"/>
            <a:ext cx="6160577" cy="43026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15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036" y="0"/>
            <a:ext cx="10325527" cy="6858000"/>
          </a:xfrm>
          <a:effectLst>
            <a:softEdge rad="101600"/>
          </a:effectLst>
        </p:spPr>
      </p:pic>
      <p:sp>
        <p:nvSpPr>
          <p:cNvPr id="7" name="文本框 6"/>
          <p:cNvSpPr txBox="1"/>
          <p:nvPr/>
        </p:nvSpPr>
        <p:spPr>
          <a:xfrm>
            <a:off x="10472831" y="1934568"/>
            <a:ext cx="800219" cy="62370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rgbClr val="002060"/>
                </a:solidFill>
                <a:latin typeface="Heiti SC Light" charset="-122"/>
                <a:ea typeface="Heiti SC Light" charset="-122"/>
                <a:cs typeface="Heiti SC Light" charset="-122"/>
              </a:rPr>
              <a:t>融</a:t>
            </a:r>
            <a:endParaRPr kumimoji="1" lang="zh-CN" altLang="en-US" sz="4000" b="1" dirty="0">
              <a:solidFill>
                <a:srgbClr val="002060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00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44334" cy="6858000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4" name="文本框 3"/>
          <p:cNvSpPr txBox="1"/>
          <p:nvPr/>
        </p:nvSpPr>
        <p:spPr>
          <a:xfrm>
            <a:off x="9118402" y="690880"/>
            <a:ext cx="2646878" cy="74807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自食</a:t>
            </a:r>
            <a:endParaRPr kumimoji="1" lang="en-US" altLang="zh-CN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  <a:p>
            <a:r>
              <a:rPr kumimoji="1"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其力</a:t>
            </a:r>
            <a:endParaRPr kumimoji="1" lang="en-US" altLang="zh-CN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  <a:p>
            <a:r>
              <a:rPr kumimoji="1"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温馨</a:t>
            </a:r>
            <a:endParaRPr kumimoji="1" lang="en-US" altLang="zh-CN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  <a:p>
            <a:r>
              <a:rPr kumimoji="1"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友爱</a:t>
            </a:r>
            <a:endParaRPr kumimoji="1"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28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2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230604" y="1089202"/>
            <a:ext cx="3557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Pumpkin</a:t>
            </a:r>
            <a:r>
              <a:rPr kumimoji="1" lang="zh-CN" altLang="en-US" sz="32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sz="32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Carving</a:t>
            </a:r>
            <a:endParaRPr kumimoji="1" lang="zh-CN" altLang="en-US" sz="3200" b="1" dirty="0">
              <a:solidFill>
                <a:schemeClr val="accent2">
                  <a:lumMod val="5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833" y="2763178"/>
            <a:ext cx="6979167" cy="4094822"/>
          </a:xfr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1283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23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986" y="-953146"/>
            <a:ext cx="6191572" cy="4107051"/>
          </a:xfrm>
          <a:prstGeom prst="rect">
            <a:avLst/>
          </a:prstGeom>
        </p:spPr>
      </p:pic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3905"/>
            <a:ext cx="6096000" cy="3704095"/>
          </a:xfr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586" y="-658093"/>
            <a:ext cx="6124414" cy="38295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89005"/>
            <a:ext cx="6096000" cy="41265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98169" y="1214660"/>
            <a:ext cx="4597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sz="36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02067" y="2931364"/>
            <a:ext cx="3094622" cy="5847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Heiti TC Light" charset="-120"/>
                <a:ea typeface="Heiti TC Light" charset="-120"/>
                <a:cs typeface="Heiti TC Light" charset="-120"/>
              </a:rPr>
              <a:t>Local</a:t>
            </a:r>
            <a:r>
              <a:rPr kumimoji="1" lang="zh-CN" altLang="en-US" sz="3200" b="1" dirty="0" smtClean="0">
                <a:solidFill>
                  <a:schemeClr val="bg1"/>
                </a:solidFill>
                <a:latin typeface="Heiti TC Light" charset="-120"/>
                <a:ea typeface="Heiti TC Light" charset="-120"/>
                <a:cs typeface="Heiti TC Light" charset="-120"/>
              </a:rPr>
              <a:t> </a:t>
            </a:r>
            <a:r>
              <a:rPr kumimoji="1" lang="en-US" altLang="zh-CN" sz="3200" b="1" dirty="0" smtClean="0">
                <a:solidFill>
                  <a:schemeClr val="bg1"/>
                </a:solidFill>
                <a:latin typeface="Heiti TC Light" charset="-120"/>
                <a:ea typeface="Heiti TC Light" charset="-120"/>
                <a:cs typeface="Heiti TC Light" charset="-120"/>
              </a:rPr>
              <a:t>activities</a:t>
            </a:r>
            <a:endParaRPr kumimoji="1" lang="zh-CN" altLang="en-US" sz="3200" b="1" dirty="0">
              <a:solidFill>
                <a:schemeClr val="bg1"/>
              </a:solidFill>
              <a:latin typeface="Heiti TC Light" charset="-120"/>
              <a:ea typeface="Heiti TC Light" charset="-120"/>
              <a:cs typeface="Heiti TC Light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0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11778018" cy="6858000"/>
          </a:xfrm>
        </p:spPr>
      </p:pic>
      <p:sp>
        <p:nvSpPr>
          <p:cNvPr id="7" name="文本框 6"/>
          <p:cNvSpPr txBox="1"/>
          <p:nvPr/>
        </p:nvSpPr>
        <p:spPr>
          <a:xfrm>
            <a:off x="5793475" y="4990461"/>
            <a:ext cx="5875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美丽小镇带来了许多美好</a:t>
            </a:r>
            <a:endParaRPr kumimoji="1" lang="zh-CN" altLang="en-US" sz="3200" b="1" dirty="0">
              <a:solidFill>
                <a:srgbClr val="DC8CF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31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9421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96000" y="5318008"/>
            <a:ext cx="5875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恩师们带来了许多感动</a:t>
            </a:r>
            <a:endParaRPr kumimoji="1" lang="zh-CN" altLang="en-US" sz="3200" b="1" dirty="0">
              <a:solidFill>
                <a:srgbClr val="DC8CF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69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7672" y="0"/>
            <a:ext cx="10325527" cy="6858000"/>
          </a:xfrm>
          <a:effectLst>
            <a:softEdge rad="101600"/>
          </a:effectLst>
        </p:spPr>
      </p:pic>
      <p:sp>
        <p:nvSpPr>
          <p:cNvPr id="9" name="文本框 8"/>
          <p:cNvSpPr txBox="1"/>
          <p:nvPr/>
        </p:nvSpPr>
        <p:spPr>
          <a:xfrm>
            <a:off x="10062275" y="460611"/>
            <a:ext cx="1292662" cy="62370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加州大学戴维斯分校法学院</a:t>
            </a:r>
            <a:br>
              <a:rPr kumimoji="1" lang="zh-CN" altLang="en-US" sz="36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</a:br>
            <a:endParaRPr kumimoji="1" lang="zh-CN" alt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560" y="5273040"/>
            <a:ext cx="886968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600"/>
              </a:spcAft>
            </a:pP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University of California, Davis</a:t>
            </a: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是</a:t>
            </a:r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Tier-1(</a:t>
            </a: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最高级别</a:t>
            </a:r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) </a:t>
            </a: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全美最顶尖大学之一，</a:t>
            </a:r>
          </a:p>
          <a:p>
            <a:pPr algn="dist">
              <a:spcAft>
                <a:spcPts val="600"/>
              </a:spcAft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被誉为美国“公立常春藤”。</a:t>
            </a: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加州大学戴维斯分校法学院在 </a:t>
            </a: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US</a:t>
            </a:r>
            <a:r>
              <a:rPr kumimoji="1"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News</a:t>
            </a:r>
            <a:endParaRPr kumimoji="1" lang="zh-CN" altLang="en-US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>
                    <a:lumMod val="50000"/>
                    <a:lumOff val="50000"/>
                    <a:alpha val="31000"/>
                  </a:schemeClr>
                </a:outerShdw>
              </a:effectLst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dist">
              <a:spcAft>
                <a:spcPts val="1800"/>
              </a:spcAft>
            </a:pPr>
            <a:r>
              <a:rPr kumimoji="1"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2015</a:t>
            </a:r>
            <a:r>
              <a:rPr kumimoji="1"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的 美国法学院排名中位于第</a:t>
            </a:r>
            <a:r>
              <a:rPr kumimoji="1" lang="en-US" altLang="zh-CN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36</a:t>
            </a:r>
            <a:r>
              <a:rPr kumimoji="1" lang="zh-CN" alt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  <a:alpha val="31000"/>
                    </a:schemeClr>
                  </a:outerShdw>
                </a:effectLst>
                <a:latin typeface="Heiti SC Light" charset="-122"/>
                <a:ea typeface="Heiti SC Light" charset="-122"/>
                <a:cs typeface="Heiti SC Light" charset="-122"/>
              </a:rPr>
              <a:t>名，是加州大学系统中五所法学院之一。</a:t>
            </a:r>
          </a:p>
          <a:p>
            <a:endParaRPr lang="zh-CN" altLang="en-US" dirty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>
                    <a:lumMod val="50000"/>
                    <a:lumOff val="50000"/>
                    <a:alpha val="31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69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-436729" y="-170597"/>
            <a:ext cx="10235821" cy="7028597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6" name="文本框 5"/>
          <p:cNvSpPr txBox="1"/>
          <p:nvPr/>
        </p:nvSpPr>
        <p:spPr>
          <a:xfrm>
            <a:off x="9799092" y="1798320"/>
            <a:ext cx="21592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期盼更多的</a:t>
            </a:r>
            <a:endParaRPr kumimoji="1" lang="zh-CN" altLang="en-US" sz="3200" b="1" dirty="0">
              <a:solidFill>
                <a:srgbClr val="DC8CF1"/>
              </a:solidFill>
              <a:latin typeface="Heiti SC Light" charset="-122"/>
              <a:ea typeface="Heiti SC Light" charset="-122"/>
              <a:cs typeface="Heiti SC Light" charset="-122"/>
            </a:endParaRPr>
          </a:p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师弟</a:t>
            </a:r>
            <a:r>
              <a:rPr kumimoji="1" lang="zh-CN" altLang="en-US" sz="3200" b="1" dirty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师妹</a:t>
            </a:r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们</a:t>
            </a:r>
          </a:p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看到</a:t>
            </a:r>
          </a:p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我们来时的</a:t>
            </a:r>
          </a:p>
          <a:p>
            <a:r>
              <a:rPr kumimoji="1" lang="zh-CN" altLang="en-US" sz="3200" b="1" dirty="0" smtClean="0">
                <a:solidFill>
                  <a:srgbClr val="DC8CF1"/>
                </a:solidFill>
                <a:latin typeface="Heiti SC Light" charset="-122"/>
                <a:ea typeface="Heiti SC Light" charset="-122"/>
                <a:cs typeface="Heiti SC Light" charset="-122"/>
              </a:rPr>
              <a:t>风景</a:t>
            </a:r>
            <a:endParaRPr kumimoji="1" lang="zh-CN" altLang="en-US" sz="3200" b="1" dirty="0">
              <a:solidFill>
                <a:srgbClr val="DC8CF1"/>
              </a:solidFill>
              <a:latin typeface="Heiti SC Light" charset="-122"/>
              <a:ea typeface="Heiti SC Light" charset="-122"/>
              <a:cs typeface="Heiti SC Light" charset="-122"/>
            </a:endParaRPr>
          </a:p>
          <a:p>
            <a:endParaRPr kumimoji="1" lang="zh-CN" altLang="en-US" sz="3200" b="1" dirty="0" smtClean="0">
              <a:solidFill>
                <a:srgbClr val="DC8CF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21922" y="15558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9096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72048" cy="6858000"/>
          </a:xfrm>
          <a:effectLst>
            <a:softEdge rad="101600"/>
          </a:effectLst>
        </p:spPr>
      </p:pic>
      <p:sp>
        <p:nvSpPr>
          <p:cNvPr id="5" name="文本框 4"/>
          <p:cNvSpPr txBox="1"/>
          <p:nvPr/>
        </p:nvSpPr>
        <p:spPr>
          <a:xfrm>
            <a:off x="11250151" y="142240"/>
            <a:ext cx="738664" cy="6055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b="1" dirty="0" smtClean="0">
                <a:solidFill>
                  <a:schemeClr val="accent1">
                    <a:lumMod val="7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谢谢！</a:t>
            </a:r>
            <a:endParaRPr kumimoji="1" lang="zh-CN" altLang="en-US" sz="3600" b="1" dirty="0">
              <a:solidFill>
                <a:schemeClr val="accent1">
                  <a:lumMod val="7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35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EE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968" y="0"/>
            <a:ext cx="10325527" cy="6858000"/>
          </a:xfrm>
          <a:effectLst>
            <a:softEdge rad="101600"/>
          </a:effectLst>
        </p:spPr>
      </p:pic>
      <p:sp>
        <p:nvSpPr>
          <p:cNvPr id="10" name="文本框 9"/>
          <p:cNvSpPr txBox="1"/>
          <p:nvPr/>
        </p:nvSpPr>
        <p:spPr>
          <a:xfrm>
            <a:off x="10541070" y="1798092"/>
            <a:ext cx="800219" cy="62370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dirty="0" smtClean="0">
                <a:solidFill>
                  <a:schemeClr val="accent2">
                    <a:lumMod val="75000"/>
                  </a:schemeClr>
                </a:solidFill>
              </a:rPr>
              <a:t>充实的学习生活</a:t>
            </a:r>
            <a:endParaRPr kumimoji="1" lang="zh-CN" alt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27920" y="487680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4240" y="140454"/>
            <a:ext cx="8916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学生每天完成</a:t>
            </a:r>
            <a:r>
              <a:rPr lang="en-US" altLang="zh-CN" sz="20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3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个小时美国硕士学位水平的课程，并在课后完成第二天课程的课前案例和学术资料准备（</a:t>
            </a:r>
            <a:r>
              <a:rPr lang="en-US" altLang="zh-CN" sz="20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 5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小时阅读量），三个月来一共学习了美国十三门部门法律或制度。授课老师均为戴维斯大学法学院的教授，来自全球各地的师资背景，丰富了专业知识，极大地开阔了学生的视野，提升了英语听说能力。</a:t>
            </a:r>
            <a:endParaRPr lang="zh-CN" alt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983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8CF1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1" y="0"/>
            <a:ext cx="9867332" cy="6878472"/>
          </a:xfrm>
          <a:effectLst>
            <a:softEdge rad="101600"/>
          </a:effectLst>
        </p:spPr>
      </p:pic>
      <p:sp>
        <p:nvSpPr>
          <p:cNvPr id="10" name="文本框 9"/>
          <p:cNvSpPr txBox="1"/>
          <p:nvPr/>
        </p:nvSpPr>
        <p:spPr>
          <a:xfrm>
            <a:off x="10472831" y="375920"/>
            <a:ext cx="800219" cy="75909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rgbClr val="7030A0"/>
                </a:solidFill>
                <a:latin typeface="Heiti SC Light" charset="-122"/>
                <a:ea typeface="Heiti SC Light" charset="-122"/>
                <a:cs typeface="Heiti SC Light" charset="-122"/>
              </a:rPr>
              <a:t>戴维斯法学院的全情投入</a:t>
            </a:r>
            <a:endParaRPr kumimoji="1" lang="zh-CN" altLang="en-US" sz="4000" b="1" dirty="0">
              <a:solidFill>
                <a:srgbClr val="7030A0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360" y="375920"/>
            <a:ext cx="586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7030A0"/>
                </a:solidFill>
                <a:latin typeface="Heiti SC Light" charset="-122"/>
                <a:ea typeface="Heiti SC Light" charset="-122"/>
                <a:cs typeface="Heiti SC Light" charset="-122"/>
              </a:rPr>
              <a:t>我们多次参加了戴维斯法学院每日午间的特色讲座</a:t>
            </a:r>
            <a:endParaRPr lang="zh-CN" alt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89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89763" cy="6858000"/>
          </a:xfrm>
          <a:effectLst>
            <a:softEdge rad="101600"/>
          </a:effectLst>
        </p:spPr>
      </p:pic>
      <p:sp>
        <p:nvSpPr>
          <p:cNvPr id="5" name="文本框 4"/>
          <p:cNvSpPr txBox="1"/>
          <p:nvPr/>
        </p:nvSpPr>
        <p:spPr>
          <a:xfrm>
            <a:off x="10472831" y="1729852"/>
            <a:ext cx="800219" cy="62370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4000" b="1" dirty="0" smtClean="0">
                <a:solidFill>
                  <a:schemeClr val="tx2">
                    <a:lumMod val="5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认真地学习</a:t>
            </a:r>
            <a:endParaRPr kumimoji="1" lang="zh-CN" altLang="en-US" sz="4000" b="1" dirty="0">
              <a:solidFill>
                <a:schemeClr val="tx2">
                  <a:lumMod val="5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97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alphaModFix amt="7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278" y="0"/>
            <a:ext cx="10161722" cy="76212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2414" y="1634977"/>
            <a:ext cx="1010730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宪法（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15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课时）：学习政府权力的分权制衡原则，联邦制，司法审查制度，关于议会权利的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Commerce Clause, Necessary and Proper Clause,  Spending Clause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，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实质和程序性正当程序，州行为概念等。</a:t>
            </a:r>
          </a:p>
          <a:p>
            <a:pPr marL="0" indent="0">
              <a:buNone/>
            </a:pP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法律检索与文书写作（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18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课时）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：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学习美国的法律体系和效力层级，法律检索，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citation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，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case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brief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，就美国法律写作英文。</a:t>
            </a:r>
          </a:p>
          <a:p>
            <a:pPr marL="0" indent="0">
              <a:buNone/>
            </a:pP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美国行政法（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15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课时）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：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学习了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Agency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 的概念，组织机构行为理论的演变，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Non-delegation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en-US" altLang="zh-CN" b="1" dirty="0" smtClean="0">
                <a:latin typeface="Heiti SC Light" charset="-122"/>
                <a:ea typeface="Heiti SC Light" charset="-122"/>
                <a:cs typeface="Heiti SC Light" charset="-122"/>
              </a:rPr>
              <a:t>Doctrine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，了解符合哪些条件行政机关可以立法、释法、撤销法律和做出非正式行政行为。		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zh-CN" altLang="en-US" sz="3600" b="1" dirty="0" smtClean="0">
                <a:latin typeface="Heiti SC Light" charset="-122"/>
                <a:ea typeface="Heiti SC Light" charset="-122"/>
                <a:cs typeface="Heiti SC Light" charset="-122"/>
              </a:rPr>
              <a:t>学习的课程有：</a:t>
            </a:r>
            <a:endParaRPr kumimoji="1" lang="zh-CN" altLang="en-US" sz="3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620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alphaModFix amt="7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278" y="0"/>
            <a:ext cx="10161722" cy="76212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8700" y="1811978"/>
            <a:ext cx="963076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美国程序法（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18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课时）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：民事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诉讼法和刑事诉讼法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，学习美国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特色的标签管辖、广泛的开示制度、集团诉讼、法律适用规则、自负诉讼费规则等诉讼制度。</a:t>
            </a:r>
            <a:endParaRPr lang="zh-CN" altLang="zh-CN" sz="2700" b="1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marL="0" indent="0">
              <a:buNone/>
            </a:pP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商法（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30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课时）：学习了社团、合伙、企业、公司和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LLC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的概念与区别，董监高的忠诚勤勉义务、商业秘密、内部交易、信息披露、股东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义务等。</a:t>
            </a:r>
            <a:endParaRPr lang="zh-CN" altLang="zh-CN" sz="2700" b="1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marL="0" indent="0">
              <a:buNone/>
            </a:pP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环境法（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12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课时）：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关注了全球变暖及其影响，讨论了环境法下的财产征收及其程序正义。</a:t>
            </a:r>
          </a:p>
          <a:p>
            <a:pPr marL="0" indent="0">
              <a:buNone/>
            </a:pP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侵权法（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15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课时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：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区分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了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battery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、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assault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、</a:t>
            </a:r>
            <a:r>
              <a:rPr lang="en-US" altLang="zh-CN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false</a:t>
            </a:r>
            <a:r>
              <a:rPr lang="zh-CN" altLang="en-US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en-US" altLang="zh-CN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imprisonment </a:t>
            </a:r>
            <a:r>
              <a:rPr lang="en-US" altLang="zh-CN" sz="2700" b="1" dirty="0">
                <a:latin typeface="Heiti SC Light" charset="-122"/>
                <a:ea typeface="Heiti SC Light" charset="-122"/>
                <a:cs typeface="Heiti SC Light" charset="-122"/>
              </a:rPr>
              <a:t>,emotional </a:t>
            </a:r>
            <a:r>
              <a:rPr lang="en-US" altLang="zh-CN" sz="2700" b="1" dirty="0" smtClean="0">
                <a:latin typeface="Heiti SC Light" charset="-122"/>
                <a:ea typeface="Heiti SC Light" charset="-122"/>
                <a:cs typeface="Heiti SC Light" charset="-122"/>
              </a:rPr>
              <a:t>distress </a:t>
            </a:r>
            <a:r>
              <a:rPr lang="zh-CN" altLang="en-US" sz="2700" b="1" dirty="0">
                <a:latin typeface="Heiti SC Light" charset="-122"/>
                <a:ea typeface="Heiti SC Light" charset="-122"/>
                <a:cs typeface="Heiti SC Light" charset="-122"/>
              </a:rPr>
              <a:t>等侵权行为的构成要件。</a:t>
            </a:r>
          </a:p>
          <a:p>
            <a:endParaRPr kumimoji="1" lang="zh-CN" altLang="en-US" sz="2700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zh-CN" altLang="en-US" sz="3600" b="1" dirty="0" smtClean="0">
                <a:latin typeface="Heiti SC Light" charset="-122"/>
                <a:ea typeface="Heiti SC Light" charset="-122"/>
                <a:cs typeface="Heiti SC Light" charset="-122"/>
              </a:rPr>
              <a:t>我们学习的课程有：</a:t>
            </a:r>
            <a:endParaRPr kumimoji="1" lang="zh-CN" altLang="en-US" sz="3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86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alphaModFix amt="7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278" y="0"/>
            <a:ext cx="10161722" cy="76212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42665" y="1690688"/>
            <a:ext cx="9561395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美国合同法（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27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课时）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：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学习合同构成的要件：对价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、双方合意和负担，违约救济，合同解释以及美国商法典的内容。具体分析了广告的性质。</a:t>
            </a:r>
            <a:endParaRPr lang="zh-CN" altLang="zh-CN" b="1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marL="0" indent="0">
              <a:buNone/>
            </a:pP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移民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法（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3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课时）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：学习美国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移民法的演变，非移民签证的项目，驱逐的项目，难民与避险法，非法移民与本土化非法居民问题。</a:t>
            </a:r>
          </a:p>
          <a:p>
            <a:pPr marL="0" indent="0">
              <a:buNone/>
            </a:pP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行业责任（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3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小时）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：律师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的职业道德与对客户、对法庭、对第三者的从业义务。</a:t>
            </a:r>
          </a:p>
          <a:p>
            <a:pPr marL="0" indent="0">
              <a:buNone/>
            </a:pP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证据法（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3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小时）：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介绍证言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与证明文件的可接受性问题，包括证据的相关性规则、传闻证据规则，专家意见的效力等。</a:t>
            </a:r>
            <a:endParaRPr lang="zh-CN" altLang="zh-CN" b="1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模拟法庭（</a:t>
            </a:r>
            <a:r>
              <a:rPr lang="en-US" altLang="zh-CN" b="1" dirty="0">
                <a:latin typeface="Heiti SC Light" charset="-122"/>
                <a:ea typeface="Heiti SC Light" charset="-122"/>
                <a:cs typeface="Heiti SC Light" charset="-122"/>
              </a:rPr>
              <a:t>3</a:t>
            </a:r>
            <a:r>
              <a:rPr lang="zh-CN" altLang="en-US" b="1" dirty="0">
                <a:latin typeface="Heiti SC Light" charset="-122"/>
                <a:ea typeface="Heiti SC Light" charset="-122"/>
                <a:cs typeface="Heiti SC Light" charset="-122"/>
              </a:rPr>
              <a:t>小时）：包括了庭前准备与庭上展示两部分</a:t>
            </a:r>
            <a:r>
              <a:rPr lang="zh-CN" altLang="en-US" b="1" dirty="0" smtClean="0">
                <a:latin typeface="Heiti SC Light" charset="-122"/>
                <a:ea typeface="Heiti SC Light" charset="-122"/>
                <a:cs typeface="Heiti SC Light" charset="-122"/>
              </a:rPr>
              <a:t>。</a:t>
            </a:r>
          </a:p>
          <a:p>
            <a:pPr marL="0" indent="0">
              <a:buNone/>
            </a:pPr>
            <a:endParaRPr lang="zh-CN" altLang="zh-CN" sz="2500" b="1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endParaRPr kumimoji="1" lang="zh-CN" altLang="en-US" sz="2500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zh-CN" altLang="en-US" sz="3600" b="1" dirty="0" smtClean="0">
                <a:latin typeface="Heiti SC Light" charset="-122"/>
                <a:ea typeface="Heiti SC Light" charset="-122"/>
                <a:cs typeface="Heiti SC Light" charset="-122"/>
              </a:rPr>
              <a:t>我们学习的课程有：</a:t>
            </a:r>
            <a:endParaRPr kumimoji="1" lang="zh-CN" altLang="en-US" sz="3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02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49071"/>
            <a:ext cx="4143763" cy="7107071"/>
          </a:xfrm>
          <a:solidFill>
            <a:schemeClr val="bg1"/>
          </a:solidFill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980" y="-259308"/>
            <a:ext cx="4156545" cy="71070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525" y="-259307"/>
            <a:ext cx="3904475" cy="71070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78273" y="1827806"/>
            <a:ext cx="1009935" cy="369332"/>
          </a:xfrm>
          <a:prstGeom prst="rect">
            <a:avLst/>
          </a:prstGeom>
          <a:solidFill>
            <a:srgbClr val="C0C8CF"/>
          </a:solidFill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0" y="-259307"/>
            <a:ext cx="12192000" cy="832513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21799" y="517200"/>
            <a:ext cx="7571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</a:rPr>
              <a:t>面对繁重的学习任务</a:t>
            </a:r>
            <a:r>
              <a:rPr kumimoji="1" lang="zh-CN" altLang="en-US" sz="3600" dirty="0" smtClean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</a:rPr>
              <a:t>，最初稍</a:t>
            </a:r>
            <a:r>
              <a:rPr kumimoji="1" lang="zh-CN" altLang="en-US" sz="3600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</a:rPr>
              <a:t>有抱怨</a:t>
            </a:r>
            <a:r>
              <a:rPr kumimoji="1" lang="zh-CN" altLang="en-US" sz="3600" b="1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</a:rPr>
              <a:t/>
            </a:r>
            <a:br>
              <a:rPr kumimoji="1" lang="zh-CN" altLang="en-US" sz="3600" b="1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</a:rPr>
            </a:br>
            <a:endParaRPr kumimoji="1" lang="zh-CN" altLang="en-US" sz="3600" b="1" dirty="0">
              <a:solidFill>
                <a:schemeClr val="bg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0" y="6293893"/>
            <a:ext cx="12192000" cy="832513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7665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716</Words>
  <Application>Microsoft Office PowerPoint</Application>
  <PresentationFormat>自定义</PresentationFormat>
  <Paragraphs>47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幻灯片 1</vt:lpstr>
      <vt:lpstr>幻灯片 2</vt:lpstr>
      <vt:lpstr>幻灯片 3</vt:lpstr>
      <vt:lpstr>幻灯片 4</vt:lpstr>
      <vt:lpstr>幻灯片 5</vt:lpstr>
      <vt:lpstr>学习的课程有：</vt:lpstr>
      <vt:lpstr>我们学习的课程有：</vt:lpstr>
      <vt:lpstr>我们学习的课程有：</vt:lpstr>
      <vt:lpstr>幻灯片 9</vt:lpstr>
      <vt:lpstr>幻灯片 10</vt:lpstr>
      <vt:lpstr>幻灯片 11</vt:lpstr>
      <vt:lpstr>幻灯片 12</vt:lpstr>
      <vt:lpstr>融入社会：旁听萨克拉门托地区法院庭审，参观议会厅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824854145@qq.com</dc:creator>
  <cp:lastModifiedBy>liuxiaojuan</cp:lastModifiedBy>
  <cp:revision>80</cp:revision>
  <dcterms:created xsi:type="dcterms:W3CDTF">2016-03-14T02:50:53Z</dcterms:created>
  <dcterms:modified xsi:type="dcterms:W3CDTF">2016-05-26T08:16:38Z</dcterms:modified>
</cp:coreProperties>
</file>